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2"/>
  </p:notesMasterIdLst>
  <p:handoutMasterIdLst>
    <p:handoutMasterId r:id="rId253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535" r:id="rId44"/>
    <p:sldId id="297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543" r:id="rId53"/>
    <p:sldId id="487" r:id="rId54"/>
    <p:sldId id="546" r:id="rId55"/>
    <p:sldId id="573" r:id="rId56"/>
    <p:sldId id="488" r:id="rId57"/>
    <p:sldId id="489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544" r:id="rId80"/>
    <p:sldId id="545" r:id="rId81"/>
    <p:sldId id="313" r:id="rId82"/>
    <p:sldId id="314" r:id="rId83"/>
    <p:sldId id="516" r:id="rId84"/>
    <p:sldId id="315" r:id="rId85"/>
    <p:sldId id="476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496" r:id="rId97"/>
    <p:sldId id="322" r:id="rId98"/>
    <p:sldId id="323" r:id="rId99"/>
    <p:sldId id="324" r:id="rId100"/>
    <p:sldId id="325" r:id="rId101"/>
    <p:sldId id="326" r:id="rId102"/>
    <p:sldId id="327" r:id="rId103"/>
    <p:sldId id="495" r:id="rId104"/>
    <p:sldId id="328" r:id="rId105"/>
    <p:sldId id="329" r:id="rId106"/>
    <p:sldId id="475" r:id="rId107"/>
    <p:sldId id="517" r:id="rId108"/>
    <p:sldId id="575" r:id="rId109"/>
    <p:sldId id="576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67" r:id="rId231"/>
    <p:sldId id="555" r:id="rId232"/>
    <p:sldId id="428" r:id="rId233"/>
    <p:sldId id="429" r:id="rId234"/>
    <p:sldId id="430" r:id="rId235"/>
    <p:sldId id="431" r:id="rId236"/>
    <p:sldId id="432" r:id="rId237"/>
    <p:sldId id="433" r:id="rId238"/>
    <p:sldId id="434" r:id="rId239"/>
    <p:sldId id="435" r:id="rId240"/>
    <p:sldId id="436" r:id="rId241"/>
    <p:sldId id="437" r:id="rId242"/>
    <p:sldId id="485" r:id="rId243"/>
    <p:sldId id="484" r:id="rId244"/>
    <p:sldId id="541" r:id="rId245"/>
    <p:sldId id="438" r:id="rId246"/>
    <p:sldId id="523" r:id="rId247"/>
    <p:sldId id="565" r:id="rId248"/>
    <p:sldId id="505" r:id="rId249"/>
    <p:sldId id="579" r:id="rId250"/>
    <p:sldId id="479" r:id="rId251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314"/>
            <p14:sldId id="516"/>
            <p14:sldId id="315"/>
            <p14:sldId id="476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575"/>
            <p14:sldId id="576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67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77906" autoAdjust="0"/>
  </p:normalViewPr>
  <p:slideViewPr>
    <p:cSldViewPr>
      <p:cViewPr varScale="1">
        <p:scale>
          <a:sx n="87" d="100"/>
          <a:sy n="87" d="100"/>
        </p:scale>
        <p:origin x="1872" y="84"/>
      </p:cViewPr>
      <p:guideLst/>
    </p:cSldViewPr>
  </p:slideViewPr>
  <p:outlineViewPr>
    <p:cViewPr>
      <p:scale>
        <a:sx n="33" d="100"/>
        <a:sy n="33" d="100"/>
      </p:scale>
      <p:origin x="0" y="-636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8T23:56:34.701" idx="37">
    <p:pos x="10" y="10"/>
    <p:text>TODO: Beispielcode / Konzepte für Aufgaben im Praktikum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83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3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87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16.08.2017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8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mr.tu-darmstadt.de/lehre_rmr/vorlesungen_rmr/wintersemester/programmierung_aut/index.de.jsp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Assignment-Operator: Vergleich zu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/>
            <a:endParaRPr lang="en-US" smtClean="0"/>
          </a:p>
          <a:p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Methoden: C++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</a:t>
            </a:r>
            <a:r>
              <a:rPr lang="en-US" smtClean="0"/>
              <a:t>Methoden: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Jede </a:t>
            </a:r>
            <a:r>
              <a:rPr lang="en-US"/>
              <a:t>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7543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132856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Keinerlei "Konfigurationsmöglichkeit" </a:t>
            </a:r>
          </a:p>
          <a:p>
            <a:pPr marL="692150" lvl="1" indent="-342900"/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692150" lvl="1" indent="-342900"/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520700" indent="-342900"/>
            <a:r>
              <a:rPr lang="en-US" b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Auswirkung innerhalb der Methode (bzgl. Neuzuweisung)</a:t>
            </a:r>
          </a:p>
          <a:p>
            <a:pPr marL="881063" lvl="2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Alles konfigurierbar</a:t>
            </a:r>
            <a:r>
              <a:rPr lang="en-US" smtClean="0"/>
              <a:t>, aber anspruchsvoller</a:t>
            </a:r>
          </a:p>
          <a:p>
            <a:pPr marL="520700" indent="-342900"/>
            <a:r>
              <a:rPr lang="en-US" b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692150" lvl="1" indent="-342900"/>
            <a:r>
              <a:rPr lang="en-US" smtClean="0"/>
              <a:t>"pass by value"</a:t>
            </a:r>
          </a:p>
          <a:p>
            <a:pPr marL="692150" lvl="1" indent="-342900"/>
            <a:r>
              <a:rPr lang="en-US" smtClean="0"/>
              <a:t>"pass by reference (to const)"</a:t>
            </a:r>
          </a:p>
          <a:p>
            <a:pPr marL="692150" lvl="1" indent="-342900"/>
            <a:r>
              <a:rPr lang="en-US" smtClean="0"/>
              <a:t>"pass by pointer (to const)"</a:t>
            </a:r>
          </a:p>
          <a:p>
            <a:pPr marL="520700" indent="-342900"/>
            <a:r>
              <a:rPr lang="en-US" b="1"/>
              <a:t>Rückgabe</a:t>
            </a:r>
            <a:r>
              <a:rPr lang="en-US" b="1" smtClean="0"/>
              <a:t>: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"return by value" (sicher, aber Zusatzaufwand durch Kopie, evtl. Copy Elision)</a:t>
            </a:r>
          </a:p>
          <a:p>
            <a:pPr marL="692150" lvl="1" indent="-342900"/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692150" lvl="1" indent="-342900"/>
            <a:r>
              <a:rPr lang="en-US" smtClean="0"/>
              <a:t>"return by pointer (to const)" (effizient, aber Gefahr von Speicherfehlern)</a:t>
            </a:r>
          </a:p>
          <a:p>
            <a:pPr marL="692150" lvl="1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smtClean="0"/>
              <a:t>Bruce Eckel: Thinking in C++ (frei verfügbar </a:t>
            </a:r>
            <a:r>
              <a:rPr lang="de-DE" altLang="de-DE" smtClean="0">
                <a:hlinkClick r:id="rId2"/>
              </a:rPr>
              <a:t>http://mindview.net/Books/TICPP/ThinkingInCPP2e.html</a:t>
            </a:r>
            <a:r>
              <a:rPr lang="de-DE" altLang="de-DE" smtClean="0"/>
              <a:t>)</a:t>
            </a:r>
          </a:p>
          <a:p>
            <a:r>
              <a:rPr lang="de-DE" altLang="de-DE" smtClean="0"/>
              <a:t>Mike Banahan: The C Book (frei verfügbar: </a:t>
            </a:r>
            <a:r>
              <a:rPr lang="de-DE" altLang="de-DE" smtClean="0">
                <a:hlinkClick r:id="rId3"/>
              </a:rPr>
              <a:t>http://publications.gbdirect.co.uk/c_book/</a:t>
            </a:r>
            <a:r>
              <a:rPr lang="de-DE" altLang="de-DE" smtClean="0"/>
              <a:t> )</a:t>
            </a:r>
          </a:p>
          <a:p>
            <a:r>
              <a:rPr lang="de-DE" altLang="de-DE" smtClean="0"/>
              <a:t>Scott Meyers: Effective C++ &amp; More Effective C++</a:t>
            </a:r>
          </a:p>
          <a:p>
            <a:r>
              <a:rPr lang="de-DE" altLang="de-DE" smtClean="0"/>
              <a:t>Helmut Schellong: Moderne C Programmierung [Springer]</a:t>
            </a:r>
            <a:br>
              <a:rPr lang="de-DE" altLang="de-DE" smtClean="0"/>
            </a:br>
            <a:r>
              <a:rPr lang="de-DE" altLang="de-DE" smtClean="0"/>
              <a:t>Ralf Schneeweiß: Moderne C++ Programmierung [Springer]</a:t>
            </a:r>
          </a:p>
          <a:p>
            <a:r>
              <a:rPr lang="de-DE" altLang="de-DE" smtClean="0"/>
              <a:t>Jürgen Wolf: Grundkurs C [Galileo] &amp;  Grundkurs C++ [Galileo]</a:t>
            </a:r>
          </a:p>
          <a:p>
            <a:r>
              <a:rPr lang="de-DE" altLang="de-DE" smtClean="0"/>
              <a:t>Bjarne Stroustrup: Einführung in die Programmierung mit C++</a:t>
            </a:r>
          </a:p>
          <a:p>
            <a:r>
              <a:rPr lang="de-DE" altLang="de-DE" smtClean="0"/>
              <a:t>TU München: Grundkurs C/C++</a:t>
            </a:r>
            <a:br>
              <a:rPr lang="de-DE" altLang="de-DE" smtClean="0"/>
            </a:br>
            <a:r>
              <a:rPr lang="de-DE" altLang="de-DE" smtClean="0">
                <a:hlinkClick r:id="rId4"/>
              </a:rPr>
              <a:t>http://www.ldv.ei.tum.de/lehre/programmierpraktikum-c/</a:t>
            </a:r>
            <a:r>
              <a:rPr lang="de-DE" altLang="de-DE" smtClean="0"/>
              <a:t>, </a:t>
            </a:r>
            <a:r>
              <a:rPr lang="de-DE" altLang="de-DE" smtClean="0">
                <a:hlinkClick r:id="rId5"/>
              </a:rPr>
              <a:t>http://www.ldv.ei.tum.de/lehre/grundkurs-c/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FH Regensburg: Programmieren 1</a:t>
            </a:r>
            <a:br>
              <a:rPr lang="de-DE" altLang="de-DE" smtClean="0"/>
            </a:br>
            <a:r>
              <a:rPr lang="de-DE" altLang="de-DE" smtClean="0">
                <a:hlinkClick r:id="rId6"/>
              </a:rPr>
              <a:t>http://fbim.fh-regensburg.de/~sce39014/pg1/pg1-skript.pdf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en-US" smtClean="0"/>
              <a:t>Heinz Tschabitscher: Einführung in C++</a:t>
            </a:r>
            <a:br>
              <a:rPr lang="en-US" smtClean="0"/>
            </a:br>
            <a:r>
              <a:rPr lang="en-US" smtClean="0">
                <a:hlinkClick r:id="rId7"/>
              </a:rPr>
              <a:t>http://ladedu.com/cpp/zum_mitnehmen/cpp_einf.pdf</a:t>
            </a:r>
            <a:r>
              <a:rPr lang="en-US" smtClean="0"/>
              <a:t> </a:t>
            </a:r>
          </a:p>
          <a:p>
            <a:r>
              <a:rPr lang="en-US" smtClean="0"/>
              <a:t>LearnCPP.com </a:t>
            </a:r>
            <a:r>
              <a:rPr lang="en-US" smtClean="0">
                <a:hlinkClick r:id="rId8"/>
              </a:rPr>
              <a:t>http://www.learncpp.com/</a:t>
            </a:r>
            <a:endParaRPr lang="en-US" smtClean="0"/>
          </a:p>
          <a:p>
            <a:r>
              <a:rPr lang="en-US" smtClean="0"/>
              <a:t>CProgramming.com </a:t>
            </a:r>
            <a:r>
              <a:rPr lang="en-US" smtClean="0">
                <a:hlinkClick r:id="rId9"/>
              </a:rPr>
              <a:t>http://www.cprogramming.com/</a:t>
            </a:r>
            <a:r>
              <a:rPr lang="en-US" smtClean="0"/>
              <a:t> </a:t>
            </a:r>
          </a:p>
          <a:p>
            <a:r>
              <a:rPr lang="de-DE" altLang="de-DE" smtClean="0"/>
              <a:t>Google C++ Style Guide: </a:t>
            </a:r>
            <a:r>
              <a:rPr lang="de-DE" altLang="de-DE" smtClean="0">
                <a:hlinkClick r:id="rId10"/>
              </a:rPr>
              <a:t>https://google.github.io/styleguide/cppguide.html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Bytes'n'Objects: Kostenfreies Tutorial mit über 110 Lektionen: </a:t>
            </a:r>
            <a:r>
              <a:rPr lang="de-DE" altLang="de-DE" smtClean="0">
                <a:hlinkClick r:id="rId11"/>
              </a:rPr>
              <a:t>http://bytesnobjects.dev.geekbetrieb.de/cpp</a:t>
            </a:r>
            <a:r>
              <a:rPr lang="de-DE" altLang="de-DE" smtClean="0"/>
              <a:t> 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</a:t>
            </a:r>
            <a:r>
              <a:rPr lang="de-DE" altLang="de-DE" smtClean="0"/>
              <a:t>Methoden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mtClean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2"/>
              </a:rPr>
              <a:t>http://</a:t>
            </a:r>
            <a:r>
              <a:rPr lang="de-DE" sz="1200" smtClean="0">
                <a:hlinkClick r:id="rId2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smtClean="0"/>
              <a:t>: Beispiel (I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/>
              <a:t>: </a:t>
            </a:r>
            <a:r>
              <a:rPr lang="en-US" smtClean="0"/>
              <a:t>Beispiel (II</a:t>
            </a:r>
            <a:r>
              <a:rPr lang="en-US" dirty="0" smtClean="0"/>
              <a:t>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</a:t>
            </a:r>
            <a:r>
              <a:rPr lang="de-DE" altLang="de-DE" smtClean="0"/>
              <a:t>Beispiel (II)</a:t>
            </a:r>
            <a:endParaRPr lang="de-DE" altLang="de-DE" dirty="0" smtClean="0"/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r>
              <a:rPr lang="en-US" b="1" smtClean="0"/>
              <a:t>Ausgabe</a:t>
            </a:r>
            <a:r>
              <a:rPr lang="en-US" smtClean="0"/>
              <a:t>: Notwendige Buildschritte (z.B. "Erzeuge main.o, Erzeuge prog")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Polling, volatile Variablen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smtClean="0"/>
              <a:t>C-Standardbiblitothek ist eingebettet </a:t>
            </a:r>
            <a:r>
              <a:rPr lang="nl-NL" b="1"/>
              <a:t>in C++-Standarbibliothek </a:t>
            </a:r>
            <a:endParaRPr lang="nl-NL" b="1" smtClean="0"/>
          </a:p>
          <a:p>
            <a:pPr lvl="1"/>
            <a:r>
              <a:rPr lang="en-US"/>
              <a:t>Relativ umfangreich (Stringmanipulation, </a:t>
            </a:r>
            <a:r>
              <a:rPr lang="en-US" smtClean="0"/>
              <a:t>printf</a:t>
            </a:r>
            <a:r>
              <a:rPr lang="en-US"/>
              <a:t>,…)</a:t>
            </a:r>
          </a:p>
          <a:p>
            <a:pPr lvl="1"/>
            <a:r>
              <a:rPr lang="nl-NL" smtClean="0"/>
              <a:t>z.B</a:t>
            </a:r>
            <a:r>
              <a:rPr lang="nl-NL"/>
              <a:t>. </a:t>
            </a:r>
            <a:r>
              <a:rPr lang="nl-NL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nl-NL"/>
              <a:t> oder </a:t>
            </a:r>
            <a:r>
              <a:rPr lang="nl-NL">
                <a:latin typeface="Consolas" panose="020B0609020204030204" pitchFamily="49" charset="0"/>
                <a:cs typeface="Consolas" panose="020B0609020204030204" pitchFamily="49" charset="0"/>
              </a:rPr>
              <a:t>#include &lt;stdlib.h</a:t>
            </a:r>
            <a:r>
              <a:rPr lang="nl-NL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nl-NL"/>
          </a:p>
          <a:p>
            <a:r>
              <a:rPr lang="en-US" b="1" smtClean="0"/>
              <a:t>Limitierungen</a:t>
            </a:r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Nur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Keine Namensräume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Sichtbarkeit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en-US" smtClean="0"/>
          </a:p>
          <a:p>
            <a:pPr lvl="1"/>
            <a:r>
              <a:rPr lang="en-US" smtClean="0"/>
              <a:t>Keine String-Klasse, nur nullterminierte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-Arrays (vgl. Paramterübergabe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Keine Templates</a:t>
            </a:r>
          </a:p>
          <a:p>
            <a:pPr lvl="1"/>
            <a:r>
              <a:rPr lang="en-US" smtClean="0"/>
              <a:t>Keine Referenzen</a:t>
            </a:r>
          </a:p>
          <a:p>
            <a:pPr lvl="1"/>
            <a:r>
              <a:rPr lang="en-US" smtClean="0"/>
              <a:t>Keine Exceptions</a:t>
            </a:r>
          </a:p>
          <a:p>
            <a:pPr lvl="1"/>
            <a:endParaRPr lang="en-US" smtClean="0"/>
          </a:p>
          <a:p>
            <a:r>
              <a:rPr lang="en-US" b="1" smtClean="0"/>
              <a:t>Unterschiede</a:t>
            </a:r>
          </a:p>
          <a:p>
            <a:pPr lvl="1"/>
            <a:r>
              <a:rPr lang="en-US" b="1" smtClean="0"/>
              <a:t>Konstanten</a:t>
            </a:r>
            <a:r>
              <a:rPr lang="en-US" smtClean="0"/>
              <a:t> wurden früher mittels Präprozessor-Direktiven abgelegt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 ID "123abc"</a:t>
            </a:r>
            <a:r>
              <a:rPr lang="en-US" smtClean="0"/>
              <a:t> – gleiche Benennungskonvention ist kein Zufall.</a:t>
            </a:r>
          </a:p>
          <a:p>
            <a:pPr lvl="1"/>
            <a:r>
              <a:rPr lang="en-US" b="1" smtClean="0"/>
              <a:t>Leere Parameterliste</a:t>
            </a:r>
            <a:r>
              <a:rPr lang="en-US" smtClean="0"/>
              <a:t>: "don't care"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en-US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getHour();</a:t>
            </a:r>
            <a:r>
              <a:rPr lang="en-US" smtClean="0">
                <a:sym typeface="Wingdings" panose="05000000000000000000" pitchFamily="2" charset="2"/>
              </a:rPr>
              <a:t> 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getHour(void);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Konventionen</a:t>
            </a:r>
            <a:r>
              <a:rPr lang="en-US" smtClean="0"/>
              <a:t> für Dateiendungen: .c/.h statt .cpp/.hpp</a:t>
            </a:r>
          </a:p>
          <a:p>
            <a:pPr lvl="1"/>
            <a:r>
              <a:rPr lang="en-US" b="1" smtClean="0"/>
              <a:t>Speicherverwaltung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mtClean="0"/>
              <a:t> statt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Bits und Bytes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en-US" smtClean="0"/>
              <a:t>In Embedded C wird oft </a:t>
            </a:r>
            <a:r>
              <a:rPr lang="en-US" b="1" smtClean="0"/>
              <a:t>auf einzelnen Bits von (ganzzahligen) Variablen </a:t>
            </a:r>
            <a:r>
              <a:rPr lang="en-US" smtClean="0"/>
              <a:t>operiert.</a:t>
            </a:r>
          </a:p>
          <a:p>
            <a:endParaRPr lang="en-US" smtClean="0"/>
          </a:p>
          <a:p>
            <a:r>
              <a:rPr lang="en-US" b="1" smtClean="0"/>
              <a:t>Basistyp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unsigned char</a:t>
            </a:r>
            <a:r>
              <a:rPr lang="en-US" smtClean="0"/>
              <a:t> entspricht einem Byte</a:t>
            </a:r>
          </a:p>
          <a:p>
            <a:pPr lvl="1"/>
            <a:r>
              <a:rPr lang="en-US" smtClean="0"/>
              <a:t>Plattformunabhängig!</a:t>
            </a:r>
          </a:p>
          <a:p>
            <a:pPr lvl="1"/>
            <a:endParaRPr lang="en-US" smtClean="0"/>
          </a:p>
          <a:p>
            <a:r>
              <a:rPr lang="en-US" b="1" smtClean="0"/>
              <a:t>Hexadezimalnotation in C/C++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mtClean="0"/>
              <a:t>Aufteilung in zwei Halb-Bytes</a:t>
            </a:r>
          </a:p>
          <a:p>
            <a:endParaRPr lang="en-US" smtClean="0"/>
          </a:p>
          <a:p>
            <a:r>
              <a:rPr lang="en-US" smtClean="0"/>
              <a:t>Beispiele: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unsigned char x = 0xA4; 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// Bit pattern: 1010 1000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0xF1BC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pattern: 1111 0001 1011 1100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Überblick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en-US" smtClean="0"/>
              <a:t>Bitoperationen sind nur für </a:t>
            </a:r>
            <a:r>
              <a:rPr lang="en-US" b="1" smtClean="0"/>
              <a:t>ganzzahlige Datentypen </a:t>
            </a:r>
            <a:r>
              <a:rPr lang="en-US" smtClean="0"/>
              <a:t>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en-US" smtClean="0"/>
              <a:t>)</a:t>
            </a:r>
          </a:p>
          <a:p>
            <a:r>
              <a:rPr lang="en-US" b="1" smtClean="0"/>
              <a:t>"outplace"- </a:t>
            </a:r>
            <a:r>
              <a:rPr lang="en-US" smtClean="0"/>
              <a:t>und </a:t>
            </a:r>
            <a:r>
              <a:rPr lang="en-US" b="1" smtClean="0"/>
              <a:t>"inplace"-</a:t>
            </a:r>
            <a:r>
              <a:rPr lang="en-US" smtClean="0"/>
              <a:t>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mtClean="0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</a:p>
          <a:p>
            <a:r>
              <a:rPr lang="en-US" b="1" smtClean="0"/>
              <a:t>Logische Operatoren </a:t>
            </a:r>
            <a:r>
              <a:rPr lang="en-US" smtClean="0"/>
              <a:t>(||, &amp;&amp;, !) </a:t>
            </a:r>
            <a:r>
              <a:rPr lang="en-US" smtClean="0">
                <a:sym typeface="Wingdings" panose="05000000000000000000" pitchFamily="2" charset="2"/>
              </a:rPr>
              <a:t>behandeln ganzen Wert</a:t>
            </a:r>
            <a:endParaRPr lang="en-US" smtClean="0"/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Byte manipulieren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Rechnen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Positive Zahlen</a:t>
            </a:r>
          </a:p>
          <a:p>
            <a:pPr lvl="1"/>
            <a:r>
              <a:rPr lang="en-US" b="1" smtClean="0"/>
              <a:t>Left </a:t>
            </a:r>
            <a:r>
              <a:rPr lang="en-US" b="1"/>
              <a:t>shift</a:t>
            </a:r>
            <a:r>
              <a:rPr lang="en-US"/>
              <a:t> </a:t>
            </a:r>
            <a:r>
              <a:rPr lang="en-US" smtClean="0"/>
              <a:t>entspricht </a:t>
            </a:r>
            <a:r>
              <a:rPr lang="en-US"/>
              <a:t>Multiplikation mit </a:t>
            </a:r>
            <a:r>
              <a:rPr lang="en-US" smtClean="0"/>
              <a:t>2</a:t>
            </a:r>
          </a:p>
          <a:p>
            <a:pPr lvl="1"/>
            <a:r>
              <a:rPr lang="en-US" b="1" smtClean="0"/>
              <a:t>Right </a:t>
            </a:r>
            <a:r>
              <a:rPr lang="en-US" b="1"/>
              <a:t>shift</a:t>
            </a:r>
            <a:r>
              <a:rPr lang="en-US"/>
              <a:t> entspricht </a:t>
            </a:r>
            <a:r>
              <a:rPr lang="en-US" smtClean="0"/>
              <a:t>Division durch 2</a:t>
            </a:r>
          </a:p>
          <a:p>
            <a:r>
              <a:rPr lang="en-US" smtClean="0"/>
              <a:t>Verhalten bei </a:t>
            </a:r>
            <a:r>
              <a:rPr lang="en-US" b="1" smtClean="0"/>
              <a:t>negativen Zahlen</a:t>
            </a:r>
            <a:r>
              <a:rPr lang="en-US" smtClean="0"/>
              <a:t> abhängig von Zahlendarstellung </a:t>
            </a:r>
            <a:br>
              <a:rPr lang="en-US" smtClean="0"/>
            </a:br>
            <a:r>
              <a:rPr lang="en-US" smtClean="0"/>
              <a:t>(z.B. Zweierkomplement)</a:t>
            </a:r>
            <a:endParaRPr lang="en-US"/>
          </a:p>
          <a:p>
            <a:pPr marL="266700" indent="-266700">
              <a:buFont typeface="Arial" panose="020B0604020202020204" pitchFamily="34" charset="0"/>
              <a:buChar char="─"/>
            </a:pPr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835696" y="6093296"/>
            <a:ext cx="5149517" cy="370940"/>
          </a:xfrm>
          <a:prstGeom prst="wedgeRoundRectCallout">
            <a:avLst>
              <a:gd name="adj1" fmla="val -17235"/>
              <a:gd name="adj2" fmla="val -1132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en-US" b="1" smtClean="0"/>
              <a:t>Beispiel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Zwei Threads kommunizieren über die globale Variable </a:t>
            </a:r>
            <a:r>
              <a:rPr lang="en-US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Der </a:t>
            </a:r>
            <a:r>
              <a:rPr lang="en-US" b="1" smtClean="0"/>
              <a:t>Empfänger-Thread wartet </a:t>
            </a:r>
            <a:r>
              <a:rPr lang="en-US" smtClean="0"/>
              <a:t>mit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darauf, dass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/>
              <a:t> sich </a:t>
            </a:r>
            <a:r>
              <a:rPr lang="en-US" smtClean="0"/>
              <a:t>ändert ("</a:t>
            </a:r>
            <a:r>
              <a:rPr lang="en-US" b="1" smtClean="0"/>
              <a:t>Busy Waiting</a:t>
            </a:r>
            <a:r>
              <a:rPr lang="en-US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Es ist </a:t>
            </a:r>
            <a:r>
              <a:rPr lang="en-US" i="1" smtClean="0"/>
              <a:t>möglich</a:t>
            </a:r>
            <a:r>
              <a:rPr lang="en-US" smtClean="0"/>
              <a:t>, dass der Compiler die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zu einer Endlosschleife macht, da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 innerhalb von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 </a:t>
            </a:r>
            <a:r>
              <a:rPr lang="en-US" smtClean="0"/>
              <a:t>nicht mehr verändert wird :</a:t>
            </a:r>
            <a:br>
              <a:rPr lang="en-US" smtClean="0"/>
            </a:b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8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Überblick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Mithilfe des Schlüsselworts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mtClean="0"/>
              <a:t> deklariert man </a:t>
            </a:r>
            <a:br>
              <a:rPr lang="en-US" smtClean="0"/>
            </a:br>
            <a:r>
              <a:rPr lang="en-US" smtClean="0"/>
              <a:t>Variablen, </a:t>
            </a:r>
            <a:r>
              <a:rPr lang="en-US" b="1" smtClean="0"/>
              <a:t>deren Wert sich </a:t>
            </a:r>
            <a:r>
              <a:rPr lang="en-US" b="1" smtClean="0"/>
              <a:t>jederzeit unerwartet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(aus Compiler-Sicht) ändern kann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Syntax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en-US" smtClean="0"/>
              <a:t>		</a:t>
            </a:r>
            <a:r>
              <a:rPr lang="en-US" smtClean="0">
                <a:sym typeface="Wingdings" panose="05000000000000000000" pitchFamily="2" charset="2"/>
              </a:rPr>
              <a:t> Der Wert von i kann sich ändern</a:t>
            </a:r>
            <a:endParaRPr lang="en-US" smtClean="0"/>
          </a:p>
          <a:p>
            <a:pPr lvl="2"/>
            <a:r>
              <a:rPr lang="en-US" smtClean="0"/>
              <a:t>(äquivalent zu)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	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smtClean="0">
                <a:sym typeface="Wingdings" panose="05000000000000000000" pitchFamily="2" charset="2"/>
              </a:rPr>
              <a:t>Die gespeicherte Adresse kann sich ändern.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*volatile 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 </a:t>
            </a:r>
            <a:r>
              <a:rPr lang="en-US" smtClean="0">
                <a:sym typeface="Wingdings" panose="05000000000000000000" pitchFamily="2" charset="2"/>
              </a:rPr>
              <a:t>Adresse und Wert können sich ändern</a:t>
            </a:r>
          </a:p>
          <a:p>
            <a:pPr lvl="1"/>
            <a:endParaRPr lang="en-US"/>
          </a:p>
          <a:p>
            <a:r>
              <a:rPr lang="en-US" b="1" smtClean="0"/>
              <a:t>Einsatzgebiete</a:t>
            </a:r>
          </a:p>
          <a:p>
            <a:pPr lvl="1"/>
            <a:r>
              <a:rPr lang="en-US" smtClean="0"/>
              <a:t>Manipulation von geteilten Variablen durch mehrere Threads (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Motivation)</a:t>
            </a:r>
          </a:p>
          <a:p>
            <a:pPr lvl="1"/>
            <a:r>
              <a:rPr lang="en-US" smtClean="0"/>
              <a:t>Memory-mapped I/O (</a:t>
            </a:r>
            <a:r>
              <a:rPr lang="en-US" smtClean="0">
                <a:sym typeface="Wingdings" panose="05000000000000000000" pitchFamily="2" charset="2"/>
              </a:rPr>
              <a:t> später)</a:t>
            </a:r>
            <a:endParaRPr lang="en-US" smtClean="0"/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– </a:t>
            </a:r>
            <a:r>
              <a:rPr lang="en-US" smtClean="0"/>
              <a:t>Korrektes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536380" cy="4968875"/>
          </a:xfrm>
        </p:spPr>
        <p:txBody>
          <a:bodyPr/>
          <a:lstStyle/>
          <a:p>
            <a:r>
              <a:rPr lang="en-US" b="1" smtClean="0"/>
              <a:t>Lösung: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Globale Variable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 </a:t>
            </a:r>
            <a:r>
              <a:rPr lang="en-US" smtClean="0"/>
              <a:t>als </a:t>
            </a:r>
            <a:r>
              <a:rPr lang="en-US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mtClean="0"/>
              <a:t> deklarieren.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Memory-mapped I/O 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smtClean="0"/>
              <a:t>Wie greife ich auf die Peripherie eines Prozessors zu?</a:t>
            </a:r>
            <a:br>
              <a:rPr lang="en-US" b="1" smtClean="0"/>
            </a:br>
            <a:endParaRPr lang="en-US" b="1" smtClean="0"/>
          </a:p>
          <a:p>
            <a:r>
              <a:rPr lang="en-US" b="1" smtClean="0"/>
              <a:t>Port-mapped I/O</a:t>
            </a:r>
          </a:p>
          <a:p>
            <a:pPr lvl="1"/>
            <a:r>
              <a:rPr lang="en-US" smtClean="0"/>
              <a:t>Der Prozessor besitzt spezielle Befehle und einen eigenen Adressraum, um auf Peripherie zuzugreifen.</a:t>
            </a:r>
          </a:p>
          <a:p>
            <a:pPr lvl="1"/>
            <a:r>
              <a:rPr lang="en-US" smtClean="0"/>
              <a:t>(+) Vollständiger Arbeitsspeicher für Applikation verfügbar</a:t>
            </a:r>
          </a:p>
          <a:p>
            <a:pPr lvl="1"/>
            <a:r>
              <a:rPr lang="en-US" smtClean="0"/>
              <a:t>(-) Größerer Befehlssatz (Software, Hardware, Lernkurve)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Memory-mapped I/O</a:t>
            </a:r>
            <a:endParaRPr lang="en-US" smtClean="0"/>
          </a:p>
          <a:p>
            <a:pPr lvl="1"/>
            <a:r>
              <a:rPr lang="en-US" smtClean="0"/>
              <a:t>Ein Teil des Arbeitsspeichers ist "virtuell" für die Peripherie reserviert. </a:t>
            </a:r>
          </a:p>
          <a:p>
            <a:pPr lvl="1"/>
            <a:r>
              <a:rPr lang="en-US" smtClean="0"/>
              <a:t>(+) Einheitlicher Zugriff auf "normalen" Speicher und Peripherie-Daten</a:t>
            </a:r>
          </a:p>
          <a:p>
            <a:pPr lvl="1"/>
            <a:r>
              <a:rPr lang="en-US" smtClean="0"/>
              <a:t>(-) Verlust eines Teils des Speicherraums</a:t>
            </a:r>
          </a:p>
          <a:p>
            <a:pPr lvl="1"/>
            <a:r>
              <a:rPr lang="en-US" b="1" smtClean="0"/>
              <a:t>Variablen, die auf den gemappten Adressraum zugreifen, müssen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b="1" smtClean="0"/>
              <a:t> sein, da sich die Werte der Peripherie jederzeit ändern können!</a:t>
            </a: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Dieses </a:t>
            </a:r>
            <a:r>
              <a:rPr lang="en-US"/>
              <a:t>Werk ist lizenziert unter </a:t>
            </a:r>
            <a:r>
              <a:rPr lang="en-US"/>
              <a:t>einer </a:t>
            </a:r>
            <a:r>
              <a:rPr lang="en-US" smtClean="0"/>
              <a:t>Creative </a:t>
            </a:r>
            <a:r>
              <a:rPr lang="en-US"/>
              <a:t>Commons Namensnennung - Nicht kommerziell - Keine Bearbeitungen 4.0 </a:t>
            </a:r>
            <a:r>
              <a:rPr lang="en-US"/>
              <a:t>International </a:t>
            </a:r>
            <a:r>
              <a:rPr lang="en-US" smtClean="0"/>
              <a:t>Lizenz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Siehe: </a:t>
            </a:r>
            <a:r>
              <a:rPr lang="en-US">
                <a:hlinkClick r:id="rId2"/>
              </a:rPr>
              <a:t>http://</a:t>
            </a:r>
            <a:r>
              <a:rPr lang="en-US">
                <a:hlinkClick r:id="rId2"/>
              </a:rPr>
              <a:t>creativecommons.org/licenses/by-nc-nd/4.0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mtClean="0"/>
              <a:t>Die Logos der TU Darmstadt und des Fachgebiets Echtzeitsysteme unterliegen der Fair-Use-Konvention.</a:t>
            </a: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3429700" cy="12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Zum Weiterlesen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Rvalue References </a:t>
            </a:r>
            <a:r>
              <a:rPr lang="en-US" smtClean="0"/>
              <a:t>Explained</a:t>
            </a:r>
          </a:p>
          <a:p>
            <a:pPr lvl="1"/>
            <a:r>
              <a:rPr lang="en-US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en-US"/>
              <a:t>Siehe </a:t>
            </a: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thbecker.net/articles/rvalue_references/section_01.html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 und 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Titelbild "Organisatorisches" (Papierstapel)</a:t>
            </a:r>
            <a:r>
              <a:rPr lang="en-US" smtClean="0"/>
              <a:t>: CC BY-SA 3.0, by Jonathan Joseph Bondhus on Wiki Commons, URL: </a:t>
            </a:r>
            <a:r>
              <a:rPr lang="en-US" smtClean="0">
                <a:hlinkClick r:id="rId2"/>
              </a:rPr>
              <a:t>https://commons.wikimedia.org/wiki/Paper#/media/File:Stack_of_Copy_Paper.jpg</a:t>
            </a:r>
            <a:endParaRPr lang="en-US" smtClean="0"/>
          </a:p>
          <a:p>
            <a:r>
              <a:rPr lang="en-US" b="1" smtClean="0"/>
              <a:t>Lächelndes Fragezeichen</a:t>
            </a:r>
            <a:r>
              <a:rPr lang="en-US" smtClean="0"/>
              <a:t>: "attribution", by katieyunholmes: smiley face clip art animated, URL: </a:t>
            </a:r>
            <a:r>
              <a:rPr lang="en-US" smtClean="0">
                <a:hlinkClick r:id="rId3"/>
              </a:rPr>
              <a:t>http://cliparts.co/clipart/2613703</a:t>
            </a:r>
            <a:endParaRPr lang="en-US" smtClean="0"/>
          </a:p>
          <a:p>
            <a:r>
              <a:rPr lang="en-US" b="1" smtClean="0"/>
              <a:t>Fotos des Experimentierboards</a:t>
            </a:r>
            <a:r>
              <a:rPr lang="en-US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Code-Highlighting</a:t>
            </a:r>
            <a:r>
              <a:rPr lang="en-US"/>
              <a:t>: Danke an </a:t>
            </a:r>
            <a:r>
              <a:rPr lang="en-US">
                <a:hlinkClick r:id="rId2"/>
              </a:rPr>
              <a:t>https://tohtml.com/c/</a:t>
            </a:r>
            <a:r>
              <a:rPr lang="en-US"/>
              <a:t> </a:t>
            </a:r>
          </a:p>
          <a:p>
            <a:r>
              <a:rPr lang="en-US" b="1"/>
              <a:t>Online-Beispiele</a:t>
            </a:r>
            <a:r>
              <a:rPr lang="en-US"/>
              <a:t>: Danke an </a:t>
            </a:r>
            <a:r>
              <a:rPr lang="en-US">
                <a:hlinkClick r:id="rId3"/>
              </a:rPr>
              <a:t>http://cpp.sh/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Anwendungsmöglichkeiten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Konstanten sollten per Konvention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ALL_UPPER_CASE</a:t>
            </a:r>
            <a:r>
              <a:rPr lang="en-US" smtClean="0"/>
              <a:t> sein</a:t>
            </a:r>
          </a:p>
          <a:p>
            <a:r>
              <a:rPr lang="en-US" smtClean="0"/>
              <a:t>Die Direktive #define kann auf drei Arten eingesetzt werden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en-US" smtClean="0"/>
              <a:t> : Das Symbol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existiert (ohne Wert).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r>
              <a:rPr lang="en-US" smtClean="0"/>
              <a:t> : Alle Auftreten von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werden mit 1 ersetzt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MAX(a,b) ((a &lt; b) ? (b) : (a)) </a:t>
            </a:r>
          </a:p>
          <a:p>
            <a:pPr lvl="2"/>
            <a:r>
              <a:rPr lang="en-US" smtClean="0"/>
              <a:t>Verwendung: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std::cout &lt;&lt; 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"MAX(1,2)	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&lt;&lt; MAX(1,2) &lt;&lt; std::endl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r>
              <a:rPr lang="en-US" smtClean="0"/>
              <a:t>Ternärer Operator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? Then-Value : Else-Value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err="1" smtClean="0"/>
              <a:t>entscheidet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1:1-Beziehung zwischen .java- und .class-Dateien  inkrementelle Compilierung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 ("Lookup")</a:t>
            </a:r>
            <a:endParaRPr lang="en-US" smtClean="0"/>
          </a:p>
          <a:p>
            <a:pPr marL="0" indent="0">
              <a:buNone/>
            </a:pPr>
            <a:r>
              <a:rPr lang="en-US" b="1" smtClean="0"/>
              <a:t>C/C++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Im einfachsten Fall: eine "fette" Datei als Ergebnis  keine Inkrementalität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mtClean="0"/>
              <a:t>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Enumerationen sind </a:t>
            </a:r>
            <a:r>
              <a:rPr lang="en-US" b="1" smtClean="0"/>
              <a:t>Typen mit einer beschränkten Anzahl von Instanzen</a:t>
            </a:r>
            <a:endParaRPr lang="en-US"/>
          </a:p>
          <a:p>
            <a:r>
              <a:rPr lang="en-US" smtClean="0"/>
              <a:t>Enum-Konstanten können </a:t>
            </a:r>
            <a:r>
              <a:rPr lang="en-US" b="1" smtClean="0"/>
              <a:t>ganzzahlige Werte zugewiesen werden </a:t>
            </a:r>
            <a:r>
              <a:rPr lang="en-US" smtClean="0"/>
              <a:t>(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en-US" smtClean="0"/>
              <a:t>)</a:t>
            </a:r>
          </a:p>
          <a:p>
            <a:r>
              <a:rPr lang="en-US" smtClean="0"/>
              <a:t>Es existieren auch </a:t>
            </a:r>
            <a:r>
              <a:rPr lang="en-US" b="1" smtClean="0"/>
              <a:t>anonyme Enumerationen</a:t>
            </a:r>
          </a:p>
          <a:p>
            <a:pPr lvl="1"/>
            <a:r>
              <a:rPr lang="en-US" smtClean="0"/>
              <a:t>z.B.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enum {UP, DOWN} elevatorButton;</a:t>
            </a:r>
            <a:r>
              <a:rPr lang="en-US" smtClean="0"/>
              <a:t> (führt Variable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en-US" smtClean="0"/>
              <a:t> ein)</a:t>
            </a:r>
          </a:p>
          <a:p>
            <a:r>
              <a:rPr lang="en-US" b="1" smtClean="0"/>
              <a:t>Java: </a:t>
            </a:r>
            <a:r>
              <a:rPr lang="en-US" smtClean="0"/>
              <a:t>Enumerationen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Switch-Case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 Bedingung von switch-case sind in C++ nur ganzzahlige Typen und Enumerationen möglich (auch Referenzen darauf).</a:t>
            </a:r>
          </a:p>
          <a:p>
            <a:r>
              <a:rPr lang="en-US" b="1" smtClean="0"/>
              <a:t>Falldefinition </a:t>
            </a:r>
            <a:r>
              <a:rPr lang="en-US" smtClean="0"/>
              <a:t>mittels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case:</a:t>
            </a:r>
            <a:r>
              <a:rPr lang="en-US" smtClean="0"/>
              <a:t>-Label (z.B.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)</a:t>
            </a:r>
            <a:r>
              <a:rPr lang="en-US" smtClean="0"/>
              <a:t> </a:t>
            </a:r>
          </a:p>
          <a:p>
            <a:r>
              <a:rPr lang="en-US" smtClean="0"/>
              <a:t>Jeder </a:t>
            </a:r>
            <a:r>
              <a:rPr lang="en-US" b="1" smtClean="0"/>
              <a:t>Fall </a:t>
            </a:r>
            <a:r>
              <a:rPr lang="en-US" smtClean="0"/>
              <a:t>sollte beendet werden mittels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/>
              <a:t> (sonst </a:t>
            </a:r>
            <a:r>
              <a:rPr lang="en-US" b="1"/>
              <a:t>"fall through</a:t>
            </a:r>
            <a:r>
              <a:rPr lang="en-US" b="1" smtClean="0"/>
              <a:t>"</a:t>
            </a:r>
            <a:r>
              <a:rPr lang="en-US" smtClean="0"/>
              <a:t>)</a:t>
            </a:r>
          </a:p>
          <a:p>
            <a:r>
              <a:rPr lang="en-US" smtClean="0"/>
              <a:t>Falls kein Fall zutrifft, </a:t>
            </a:r>
            <a:r>
              <a:rPr lang="en-US" i="1" smtClean="0"/>
              <a:t>kann</a:t>
            </a:r>
            <a:r>
              <a:rPr lang="en-US" smtClean="0"/>
              <a:t> man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 als Standarfall </a:t>
            </a:r>
            <a:r>
              <a:rPr lang="en-US" smtClean="0"/>
              <a:t>nutzen.</a:t>
            </a:r>
          </a:p>
          <a:p>
            <a:r>
              <a:rPr lang="en-US" b="1" smtClean="0"/>
              <a:t>In Java:</a:t>
            </a:r>
            <a:r>
              <a:rPr lang="en-US" smtClean="0"/>
              <a:t> Seit 1.7 zusätzlich auch Strings möglich.</a:t>
            </a:r>
            <a:endParaRPr lang="en-US" b="1" smtClean="0"/>
          </a:p>
          <a:p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Namenskonflikte vermeiden 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Java</a:t>
            </a:r>
            <a:r>
              <a:rPr lang="en-US" smtClean="0"/>
              <a:t>: package x.y.z; class X; 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import und import static in Java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[leer]</a:t>
            </a:r>
          </a:p>
          <a:p>
            <a:r>
              <a:rPr lang="en-US" b="1" smtClean="0"/>
              <a:t>C++</a:t>
            </a:r>
            <a:r>
              <a:rPr lang="en-US" smtClean="0"/>
              <a:t>: namespace x{};, class X{};, struct X{};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using-Direktive zum Importieren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namespace{}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::sum(1,2);</a:t>
            </a:r>
          </a:p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5338" algn="l"/>
              </a:tabLst>
            </a:pPr>
            <a:r>
              <a:rPr lang="en-US" b="1" smtClean="0"/>
              <a:t>Bereichsweise</a:t>
            </a:r>
            <a:r>
              <a:rPr lang="en-US" b="1"/>
              <a:t>, nicht attribute-/</a:t>
            </a:r>
            <a:r>
              <a:rPr lang="en-US" b="1" smtClean="0"/>
              <a:t>methodenweise, Nur </a:t>
            </a:r>
            <a:r>
              <a:rPr lang="en-US" b="1"/>
              <a:t>innerhalb einer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b="1"/>
              <a:t>-Definition, für Attribute und </a:t>
            </a:r>
            <a:r>
              <a:rPr lang="en-US" b="1" smtClean="0"/>
              <a:t>Methoden (A+M)</a:t>
            </a:r>
            <a:endParaRPr lang="en-US" b="1"/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en-US" smtClean="0"/>
          </a:p>
          <a:p>
            <a:pPr>
              <a:tabLst>
                <a:tab pos="2065338" algn="l"/>
              </a:tabLst>
            </a:pPr>
            <a:r>
              <a:rPr lang="en-US" b="1"/>
              <a:t>A</a:t>
            </a:r>
            <a:r>
              <a:rPr lang="en-US" b="1" smtClean="0"/>
              <a:t>nders als in Java</a:t>
            </a:r>
            <a:r>
              <a:rPr lang="en-US" smtClean="0"/>
              <a:t>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 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463550" indent="-285750"/>
            <a:r>
              <a:rPr lang="en-US"/>
              <a:t>Beispiel: </a:t>
            </a:r>
            <a:endParaRPr lang="en-US" smtClean="0"/>
          </a:p>
          <a:p>
            <a:pPr marL="635000" lvl="1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 // java.lang.String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463550" indent="-285750"/>
            <a:r>
              <a:rPr lang="en-US" smtClean="0"/>
              <a:t>Beispiele:</a:t>
            </a: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520700" indent="-342900"/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20700" indent="-342900"/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520700" indent="-342900"/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692150" lvl="1" indent="-342900"/>
            <a:r>
              <a:rPr lang="de-DE" altLang="de-DE" dirty="0" smtClean="0"/>
              <a:t>Generische Datenstrukturen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mtClean="0"/>
              <a:t> )</a:t>
            </a:r>
            <a:endParaRPr lang="de-DE" altLang="de-DE" dirty="0" smtClean="0"/>
          </a:p>
          <a:p>
            <a:pPr marL="692150" lvl="1" indent="-342900"/>
            <a:r>
              <a:rPr lang="de-DE" altLang="de-DE" smtClean="0"/>
              <a:t>Generische Algorithmen</a:t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520700" indent="-342900"/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520700" indent="-342900"/>
            <a:r>
              <a:rPr lang="en-US" smtClean="0"/>
              <a:t>Fixe Präzendenz (= Abarbeitungsreihenfolge bei mehreren Operatoren)</a:t>
            </a:r>
          </a:p>
          <a:p>
            <a:pPr marL="692150" lvl="1" indent="-342900"/>
            <a:r>
              <a:rPr lang="en-US" smtClean="0"/>
              <a:t>Im Ausdruck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en-US" smtClean="0"/>
              <a:t> wird zuerst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en-US" smtClean="0"/>
              <a:t> und dann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en-US" smtClean="0"/>
              <a:t> ausgewertet.</a:t>
            </a:r>
          </a:p>
          <a:p>
            <a:pPr marL="520700" indent="-342900"/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smtClean="0"/>
          </a:p>
          <a:p>
            <a:pPr marL="520700" indent="-342900"/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/>
            <a:r>
              <a:rPr lang="en-US" smtClean="0"/>
              <a:t>Extrem wichtig: Zuweisungsoperator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operator=</a:t>
            </a:r>
            <a:r>
              <a:rPr lang="en-US" smtClean="0"/>
              <a:t> (siehe später)</a:t>
            </a:r>
          </a:p>
          <a:p>
            <a:pPr marL="520700" indent="-342900"/>
            <a:r>
              <a:rPr lang="en-US" smtClean="0"/>
              <a:t>Fixe Präzedenz</a:t>
            </a:r>
          </a:p>
          <a:p>
            <a:pPr marL="520700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 </a:t>
            </a:r>
            <a:r>
              <a:rPr lang="en-US"/>
              <a:t>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Typumwandlung (Casting)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463550" indent="-285750"/>
            <a:r>
              <a:rPr lang="en-US" b="1" smtClean="0"/>
              <a:t>Casts in Sonderrolle </a:t>
            </a:r>
            <a:r>
              <a:rPr lang="en-US" smtClean="0"/>
              <a:t>(Sprachfeature)</a:t>
            </a:r>
          </a:p>
          <a:p>
            <a:pPr marL="463550" indent="-285750"/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463550" indent="-285750"/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 C++:</a:t>
            </a:r>
          </a:p>
          <a:p>
            <a:pPr marL="463550" indent="-285750"/>
            <a:r>
              <a:rPr lang="en-US" b="1" smtClean="0"/>
              <a:t>Casts als reguläre Funktionen</a:t>
            </a:r>
            <a:r>
              <a:rPr lang="en-US" smtClean="0"/>
              <a:t>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 (s. später)</a:t>
            </a:r>
          </a:p>
          <a:p>
            <a:pPr marL="635000" lvl="1" indent="-285750"/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635000" lvl="1" indent="-285750"/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endParaRPr lang="en-US" smtClean="0"/>
          </a:p>
          <a:p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520700" indent="-34290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/>
            <a:endParaRPr lang="en-US" smtClean="0">
              <a:sym typeface="Wingdings" panose="05000000000000000000" pitchFamily="2" charset="2"/>
            </a:endParaRPr>
          </a:p>
          <a:p>
            <a:r>
              <a:rPr lang="en-US" b="1" smtClean="0"/>
              <a:t>Konzepte:</a:t>
            </a:r>
          </a:p>
          <a:p>
            <a:pPr marL="520700" indent="-342900"/>
            <a:r>
              <a:rPr lang="en-US" b="1" smtClean="0"/>
              <a:t>One-Definition Rule</a:t>
            </a:r>
            <a:endParaRPr lang="en-US"/>
          </a:p>
          <a:p>
            <a:pPr marL="692150" lvl="1" indent="-342900"/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/>
              <a:t>Undefined Behavior (UB)</a:t>
            </a:r>
          </a:p>
          <a:p>
            <a:pPr marL="692150" lvl="1" indent="-342900"/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en-US" b="1" smtClean="0"/>
              <a:t>Const Correctness</a:t>
            </a:r>
          </a:p>
          <a:p>
            <a:pPr marL="692150" lvl="1" indent="-342900"/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520700" indent="-342900"/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520700" indent="-342900"/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520700" indent="-342900"/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520700" indent="-342900"/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520700" indent="-342900"/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520700" indent="-342900"/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520700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520700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3276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3276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r>
              <a:rPr lang="de-DE" b="1" smtClean="0"/>
              <a:t>Traditionelle Strings:</a:t>
            </a:r>
            <a:r>
              <a:rPr lang="de-DE" smtClean="0"/>
              <a:t> Folgen </a:t>
            </a:r>
            <a:r>
              <a:rPr lang="de-DE" dirty="0" smtClean="0"/>
              <a:t>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'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520700" indent="-342900"/>
            <a:r>
              <a:rPr lang="en-US" smtClean="0"/>
              <a:t>Zusammenhängender Speicher (enthält Werte (int,…) oder Referenzen)</a:t>
            </a:r>
          </a:p>
          <a:p>
            <a:pPr marL="520700" indent="-342900"/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/>
            <a:endParaRPr lang="en-US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520700" indent="-342900"/>
            <a:r>
              <a:rPr lang="en-US" b="1" smtClean="0"/>
              <a:t>Problem</a:t>
            </a:r>
            <a:r>
              <a:rPr lang="en-US" smtClean="0"/>
              <a:t>: Längeninformation werden nicht explizit gespeichert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>
                <a:sym typeface="Wingdings" panose="05000000000000000000" pitchFamily="2" charset="2"/>
              </a:rPr>
              <a:t>Gefahr</a:t>
            </a:r>
            <a:r>
              <a:rPr lang="en-US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x2 = myArray[2];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x77 = *(myArray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Variablen mit </a:t>
            </a:r>
            <a:r>
              <a:rPr lang="en-US" b="1" smtClean="0">
                <a:solidFill>
                  <a:srgbClr val="000000"/>
                </a:solidFill>
              </a:rPr>
              <a:t>Werttyp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</a:t>
            </a:r>
            <a:r>
              <a:rPr lang="en-US" b="1" smtClean="0">
                <a:solidFill>
                  <a:srgbClr val="000000"/>
                </a:solidFill>
              </a:rPr>
              <a:t>Referenz-Typ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en-US" smtClean="0">
                <a:solidFill>
                  <a:srgbClr val="000000"/>
                </a:solidFill>
              </a:rPr>
              <a:t> ist ein Alias für ein Objekt vom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 mit </a:t>
            </a:r>
            <a:r>
              <a:rPr lang="en-US" b="1" smtClean="0">
                <a:solidFill>
                  <a:srgbClr val="000000"/>
                </a:solidFill>
              </a:rPr>
              <a:t>Pointer-Typ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>
                <a:solidFill>
                  <a:srgbClr val="000000"/>
                </a:solidFill>
              </a:rPr>
              <a:t>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Array-Typen </a:t>
            </a:r>
            <a:r>
              <a:rPr lang="en-US" smtClean="0"/>
              <a:t>(enden auf </a:t>
            </a:r>
            <a:r>
              <a:rPr lang="en-US"/>
              <a:t>[], Syntactic Sugar)</a:t>
            </a:r>
            <a:endParaRPr lang="en-US" smtClean="0"/>
          </a:p>
          <a:p>
            <a:pPr marL="514350" lvl="1" indent="-342900"/>
            <a:r>
              <a:rPr lang="en-US" smtClean="0"/>
              <a:t>Variable mit </a:t>
            </a:r>
            <a:r>
              <a:rPr lang="en-US" b="1" smtClean="0"/>
              <a:t>Array-Typ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en-US" smtClean="0"/>
              <a:t> verweist auf ein Array, dessen Elemente den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/>
              <a:t> haben, und ist äquivalent zu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}; int *x2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1,1,2,3,5};</a:t>
            </a: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Was passiert bei der Zuweisung zwischen verschiedenen Variablentypen</a:t>
            </a:r>
            <a:r>
              <a:rPr lang="en-US" b="1" smtClean="0"/>
              <a:t>?</a:t>
            </a:r>
          </a:p>
          <a:p>
            <a:pPr lvl="1"/>
            <a:r>
              <a:rPr lang="en-US" smtClean="0"/>
              <a:t>[LHS-Typ] x = [Operator] [RHS-Typ] y;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marL="9525" indent="0">
              <a:buNone/>
            </a:pPr>
            <a:r>
              <a:rPr lang="en-US" smtClean="0"/>
              <a:t>(1) </a:t>
            </a:r>
            <a:r>
              <a:rPr lang="en-US" b="1" smtClean="0"/>
              <a:t>Adressoperator</a:t>
            </a:r>
            <a:r>
              <a:rPr lang="en-US" smtClean="0"/>
              <a:t> kann nur auf "benamte" Objekte angewandt werden (z.B. Variablen), nicht aber auf anonyme Objekte und Literale (z.B.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en-US" smtClean="0"/>
              <a:t>,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en-US" smtClean="0"/>
              <a:t>)</a:t>
            </a:r>
            <a:endParaRPr lang="en-US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4209"/>
              </p:ext>
            </p:extLst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/>
              <a:t>"const correct"</a:t>
            </a:r>
            <a:r>
              <a:rPr lang="en-US" b="1" smtClean="0"/>
              <a:t>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en-US" smtClean="0"/>
              <a:t>Wird in C++ durch das </a:t>
            </a:r>
            <a:r>
              <a:rPr lang="en-US" b="1" smtClean="0"/>
              <a:t>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 </a:t>
            </a:r>
            <a:r>
              <a:rPr lang="en-US" smtClean="0"/>
              <a:t>(für Typen und Funktionen) sichergestellt.</a:t>
            </a:r>
          </a:p>
          <a:p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/>
              <a:t>Eine </a:t>
            </a:r>
            <a:r>
              <a:rPr lang="de-DE" altLang="de-DE" b="1"/>
              <a:t>Referenz </a:t>
            </a:r>
            <a:r>
              <a:rPr lang="de-DE" altLang="de-DE"/>
              <a:t>ist ein </a:t>
            </a:r>
            <a:r>
              <a:rPr lang="de-DE" altLang="de-DE" b="1"/>
              <a:t>Alias auf eine Variable </a:t>
            </a:r>
            <a:endParaRPr lang="de-DE" altLang="de-DE" b="1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braucht </a:t>
            </a:r>
            <a:r>
              <a:rPr lang="de-DE" altLang="de-DE" b="1"/>
              <a:t>nicht </a:t>
            </a:r>
            <a:r>
              <a:rPr lang="de-DE" altLang="de-DE" b="1" i="1"/>
              <a:t>zwangsweise </a:t>
            </a:r>
            <a:r>
              <a:rPr lang="de-DE" altLang="de-DE" b="1"/>
              <a:t>eigenen Speicher </a:t>
            </a:r>
            <a:r>
              <a:rPr lang="de-DE" altLang="de-DE"/>
              <a:t>(bspw. innerhalb einer </a:t>
            </a:r>
            <a:r>
              <a:rPr lang="de-DE" altLang="de-DE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verhält sich </a:t>
            </a:r>
            <a:r>
              <a:rPr lang="de-DE" altLang="de-DE" b="1"/>
              <a:t>wie ein </a:t>
            </a:r>
            <a:r>
              <a:rPr lang="de-DE" altLang="de-DE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/>
              <a:t>-Pointer</a:t>
            </a:r>
            <a:r>
              <a:rPr lang="de-DE" altLang="de-DE" b="1" smtClean="0"/>
              <a:t>.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Zusammenfassung: Rolle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i;	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24" idx="2"/>
            <a:endCxn id="9220" idx="2"/>
          </p:cNvCxnSpPr>
          <p:nvPr/>
        </p:nvCxnSpPr>
        <p:spPr bwMode="auto">
          <a:xfrm rot="5400000">
            <a:off x="6217577" y="823553"/>
            <a:ext cx="5195" cy="3100547"/>
          </a:xfrm>
          <a:prstGeom prst="bentConnector3">
            <a:avLst>
              <a:gd name="adj1" fmla="val 4500385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const?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Compiler kann automatisch die Absichten des Programmierers statisch durchsetzen (es gibt einen guten Grund wieso etwas const sein soll!)</a:t>
            </a:r>
          </a:p>
          <a:p>
            <a:endParaRPr lang="de-DE" altLang="de-DE" smtClean="0"/>
          </a:p>
          <a:p>
            <a:r>
              <a:rPr lang="de-DE" altLang="de-DE" smtClean="0"/>
              <a:t>Compiler kann viele Optimierungen durchführen mit dem Wissen darüber, was const ist und was nicht</a:t>
            </a:r>
          </a:p>
          <a:p>
            <a:endParaRPr lang="de-DE" altLang="de-DE" smtClean="0"/>
          </a:p>
          <a:p>
            <a:r>
              <a:rPr lang="de-DE" altLang="de-DE" smtClean="0"/>
              <a:t>Absicht des Programms wird für den Leser "expliziter".</a:t>
            </a:r>
            <a:br>
              <a:rPr lang="de-DE" altLang="de-DE" smtClean="0"/>
            </a:br>
            <a:endParaRPr lang="de-DE" altLang="de-DE" smtClean="0"/>
          </a:p>
          <a:p>
            <a:r>
              <a:rPr lang="de-DE" altLang="de-DE" smtClean="0"/>
              <a:t>Wird für Objekte und Methoden sinnvoll verallgemeinert</a:t>
            </a:r>
          </a:p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Floor::Floor(std::string label, int number)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: label(label), number(number) {}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520700" indent="-342900"/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/>
              <a:t>V</a:t>
            </a:r>
            <a:r>
              <a:rPr lang="en-US" smtClean="0"/>
              <a:t>or C++11: kann/muss Basisklassen initialisieren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692150" lvl="1" indent="-342900"/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520700" indent="-342900"/>
            <a:r>
              <a:rPr lang="en-US"/>
              <a:t>S</a:t>
            </a:r>
            <a:r>
              <a:rPr lang="en-US" smtClean="0"/>
              <a:t>eit C++11: Konstruktoraufruf auf eigene Klasse möglich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16617</Words>
  <Application>Microsoft Office PowerPoint</Application>
  <PresentationFormat>Bildschirmpräsentation (4:3)</PresentationFormat>
  <Paragraphs>4934</Paragraphs>
  <Slides>250</Slides>
  <Notes>89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250</vt:i4>
      </vt:variant>
    </vt:vector>
  </HeadingPairs>
  <TitlesOfParts>
    <vt:vector size="263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Exkurs: Implizite Typ-Konvertierung und Anonyme Objekte</vt:lpstr>
      <vt:lpstr>Exkurs: Implizite Typkonvertierung unterbinden mit explicit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PowerPoint-Präsentation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2146</cp:revision>
  <dcterms:created xsi:type="dcterms:W3CDTF">2008-08-19T13:25:11Z</dcterms:created>
  <dcterms:modified xsi:type="dcterms:W3CDTF">2017-08-16T12:18:24Z</dcterms:modified>
</cp:coreProperties>
</file>